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6" r:id="rId3"/>
    <p:sldId id="256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1" autoAdjust="0"/>
    <p:restoredTop sz="98736" autoAdjust="0"/>
  </p:normalViewPr>
  <p:slideViewPr>
    <p:cSldViewPr>
      <p:cViewPr varScale="1">
        <p:scale>
          <a:sx n="111" d="100"/>
          <a:sy n="111" d="100"/>
        </p:scale>
        <p:origin x="-18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4A2C9A-0DCA-41D0-9F9F-28532A6FA8C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7B753B-E050-45D8-9E81-A965AAB37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2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201622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smtClean="0">
                <a:solidFill>
                  <a:srgbClr val="FFFF00"/>
                </a:solidFill>
              </a:rPr>
              <a:t>SPC</a:t>
            </a: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r>
              <a:rPr lang="ru-RU" dirty="0" smtClean="0"/>
              <a:t>Влагостойк</a:t>
            </a:r>
            <a:r>
              <a:rPr lang="ru-RU" dirty="0" smtClean="0"/>
              <a:t>ое</a:t>
            </a:r>
            <a:r>
              <a:rPr lang="ru-RU" dirty="0" smtClean="0"/>
              <a:t> напольное покрытие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СОВРЕМЕННОЕ И СТИЛЬНОЕ </a:t>
            </a:r>
            <a:r>
              <a:rPr lang="ru-RU" sz="5600" dirty="0" smtClean="0"/>
              <a:t>ИНТЕРЬЕРНОЕ РЕШЕНИЕ </a:t>
            </a:r>
            <a:br>
              <a:rPr lang="ru-RU" sz="5600" dirty="0" smtClean="0"/>
            </a:br>
            <a:r>
              <a:rPr lang="ru-RU" sz="5600" dirty="0" smtClean="0"/>
              <a:t>ДЛЯ ОФИСА И ДОМА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" name="Рисунок 9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8100392" cy="139584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1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Преимущества: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Дизайнерская ценность.</a:t>
            </a:r>
            <a:r>
              <a:rPr lang="ru-RU" sz="2000" dirty="0" smtClean="0"/>
              <a:t> Для нового продукта каждый производитель стремится разработать что-то новое. </a:t>
            </a:r>
            <a:r>
              <a:rPr lang="ru-RU" sz="2000" dirty="0" smtClean="0"/>
              <a:t>Декоры </a:t>
            </a:r>
            <a:r>
              <a:rPr lang="ru-RU" sz="2000" dirty="0" smtClean="0"/>
              <a:t>нашего бренда </a:t>
            </a:r>
            <a:r>
              <a:rPr lang="en-US" sz="2000" dirty="0" smtClean="0"/>
              <a:t>ARCTILE</a:t>
            </a:r>
            <a:r>
              <a:rPr lang="ru-RU" sz="2000" dirty="0" smtClean="0"/>
              <a:t> являются эксклюзивными и разработаны модными бельгийскими, австралийскими и канадскими дизайнерами.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МРЦ = 2175 </a:t>
            </a:r>
            <a:r>
              <a:rPr lang="ru-RU" sz="3200" b="1" dirty="0" err="1" smtClean="0"/>
              <a:t>руб</a:t>
            </a:r>
            <a:r>
              <a:rPr lang="ru-RU" sz="3200" b="1" dirty="0" smtClean="0"/>
              <a:t>/м2.</a:t>
            </a:r>
          </a:p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2500" b="1" dirty="0" smtClean="0">
                <a:solidFill>
                  <a:srgbClr val="FFFF00"/>
                </a:solidFill>
              </a:rPr>
              <a:t>КОНКУРЕНТЫ:</a:t>
            </a:r>
          </a:p>
          <a:p>
            <a:pPr algn="just"/>
            <a:r>
              <a:rPr lang="en-US" sz="2000" b="1" dirty="0" smtClean="0"/>
              <a:t>ART  STONE  </a:t>
            </a:r>
            <a:r>
              <a:rPr lang="en-US" sz="2000" dirty="0" smtClean="0"/>
              <a:t>(</a:t>
            </a:r>
            <a:r>
              <a:rPr lang="ru-RU" sz="2000" dirty="0" smtClean="0"/>
              <a:t>Южная Корея)  -  МРЦ  = </a:t>
            </a:r>
            <a:r>
              <a:rPr lang="ru-RU" sz="2500" b="1" dirty="0" smtClean="0"/>
              <a:t>2248 </a:t>
            </a:r>
            <a:r>
              <a:rPr lang="ru-RU" sz="2500" b="1" dirty="0" err="1" smtClean="0"/>
              <a:t>руб</a:t>
            </a:r>
            <a:r>
              <a:rPr lang="ru-RU" sz="2500" b="1" dirty="0" smtClean="0"/>
              <a:t>/м2</a:t>
            </a:r>
            <a:endParaRPr lang="en-US" sz="2500" b="1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VINILAM</a:t>
            </a:r>
            <a:r>
              <a:rPr lang="ru-RU" sz="2000" b="1" dirty="0" smtClean="0"/>
              <a:t> </a:t>
            </a:r>
            <a:r>
              <a:rPr lang="ru-RU" sz="2000" dirty="0" smtClean="0"/>
              <a:t>  (Бельгия) – МРЦ = </a:t>
            </a:r>
            <a:r>
              <a:rPr lang="ru-RU" sz="2500" b="1" dirty="0" smtClean="0"/>
              <a:t>2240 </a:t>
            </a:r>
            <a:r>
              <a:rPr lang="ru-RU" sz="2500" b="1" dirty="0" err="1" smtClean="0"/>
              <a:t>руб</a:t>
            </a:r>
            <a:r>
              <a:rPr lang="ru-RU" sz="2500" b="1" dirty="0" smtClean="0"/>
              <a:t>/м2</a:t>
            </a:r>
            <a:endParaRPr lang="en-US" sz="2500" b="1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ALPEN FLOOR</a:t>
            </a:r>
            <a:r>
              <a:rPr lang="ru-RU" sz="2000" b="1" dirty="0" smtClean="0"/>
              <a:t>   </a:t>
            </a:r>
            <a:r>
              <a:rPr lang="ru-RU" sz="2000" dirty="0" smtClean="0"/>
              <a:t>(Германия) -  МРЦ = </a:t>
            </a:r>
            <a:r>
              <a:rPr lang="ru-RU" sz="2500" b="1" dirty="0" smtClean="0"/>
              <a:t>2340 </a:t>
            </a:r>
            <a:r>
              <a:rPr lang="ru-RU" sz="2500" b="1" dirty="0" err="1" smtClean="0"/>
              <a:t>руб</a:t>
            </a:r>
            <a:r>
              <a:rPr lang="ru-RU" sz="2500" b="1" dirty="0" smtClean="0"/>
              <a:t>/м2</a:t>
            </a:r>
            <a:endParaRPr lang="en-US" sz="2500" b="1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dirty="0" smtClean="0"/>
              <a:t>STONE FLOOR</a:t>
            </a:r>
            <a:r>
              <a:rPr lang="ru-RU" sz="2000" b="1" dirty="0" smtClean="0"/>
              <a:t>   </a:t>
            </a:r>
            <a:r>
              <a:rPr lang="ru-RU" sz="2000" dirty="0" smtClean="0"/>
              <a:t>(Китай)  - МРЦ = </a:t>
            </a:r>
            <a:r>
              <a:rPr lang="ru-RU" sz="2500" b="1" dirty="0" smtClean="0"/>
              <a:t>2500 </a:t>
            </a:r>
            <a:r>
              <a:rPr lang="ru-RU" sz="2500" b="1" dirty="0" err="1" smtClean="0"/>
              <a:t>руб</a:t>
            </a:r>
            <a:r>
              <a:rPr lang="ru-RU" sz="2500" b="1" dirty="0" smtClean="0"/>
              <a:t>/м2</a:t>
            </a:r>
          </a:p>
          <a:p>
            <a:pPr algn="just"/>
            <a:endParaRPr lang="ru-RU" sz="2000" dirty="0" smtClean="0"/>
          </a:p>
          <a:p>
            <a:pPr algn="just"/>
            <a:r>
              <a:rPr lang="en-US" sz="2000" b="1" dirty="0" smtClean="0"/>
              <a:t>FALQUON  THE FLOOR</a:t>
            </a:r>
            <a:r>
              <a:rPr lang="ru-RU" sz="2000" b="1" dirty="0" smtClean="0"/>
              <a:t>  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ru-RU" sz="2000" dirty="0" smtClean="0"/>
              <a:t>Германия) – МРЦ = </a:t>
            </a:r>
            <a:r>
              <a:rPr lang="ru-RU" sz="2500" b="1" dirty="0" smtClean="0"/>
              <a:t>2950 </a:t>
            </a:r>
            <a:r>
              <a:rPr lang="ru-RU" sz="2500" b="1" dirty="0" err="1" smtClean="0"/>
              <a:t>руб</a:t>
            </a:r>
            <a:r>
              <a:rPr lang="ru-RU" sz="2500" b="1" dirty="0" smtClean="0"/>
              <a:t>/м2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848" y="5030965"/>
            <a:ext cx="1368152" cy="18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1"/>
            <a:ext cx="3192168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05000"/>
            <a:ext cx="3257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880320" cy="26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3744416" cy="31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2628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072074"/>
            <a:ext cx="835292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FF00"/>
                </a:solidFill>
              </a:rPr>
              <a:t>О минеральной основе </a:t>
            </a:r>
            <a:r>
              <a:rPr lang="ru-RU" sz="2500" dirty="0" smtClean="0">
                <a:solidFill>
                  <a:srgbClr val="FFFF00"/>
                </a:solidFill>
              </a:rPr>
              <a:t>SPC</a:t>
            </a:r>
            <a:endParaRPr lang="en-US" sz="2500" dirty="0" smtClean="0">
              <a:solidFill>
                <a:srgbClr val="FFFF00"/>
              </a:solidFill>
            </a:endParaRPr>
          </a:p>
          <a:p>
            <a:r>
              <a:rPr lang="ru-RU" sz="2000" b="1" dirty="0" smtClean="0"/>
              <a:t>SPC </a:t>
            </a:r>
            <a:r>
              <a:rPr lang="ru-RU" sz="2000" b="1" dirty="0" smtClean="0"/>
              <a:t>— это Stone </a:t>
            </a:r>
            <a:r>
              <a:rPr lang="ru-RU" sz="2000" b="1" dirty="0" err="1" smtClean="0"/>
              <a:t>Polymer</a:t>
            </a:r>
            <a:r>
              <a:rPr lang="ru-RU" sz="2000" b="1" dirty="0" smtClean="0"/>
              <a:t> </a:t>
            </a:r>
            <a:r>
              <a:rPr lang="ru-RU" sz="2000" b="1" dirty="0" smtClean="0"/>
              <a:t>Composite</a:t>
            </a:r>
            <a:r>
              <a:rPr lang="ru-RU" sz="2000" b="1" dirty="0" smtClean="0"/>
              <a:t> </a:t>
            </a:r>
            <a:r>
              <a:rPr lang="ru-RU" sz="2000" b="1" dirty="0" smtClean="0"/>
              <a:t>-  </a:t>
            </a:r>
            <a:r>
              <a:rPr lang="ru-RU" sz="2000" b="1" dirty="0" smtClean="0"/>
              <a:t>«спрессованный камень». </a:t>
            </a:r>
          </a:p>
          <a:p>
            <a:r>
              <a:rPr lang="ru-RU" sz="2000" dirty="0" smtClean="0"/>
              <a:t>Плита на </a:t>
            </a:r>
            <a:r>
              <a:rPr lang="ru-RU" sz="2000" b="1" dirty="0" smtClean="0"/>
              <a:t>70-80</a:t>
            </a:r>
            <a:r>
              <a:rPr lang="ru-RU" sz="2000" b="1" dirty="0" smtClean="0"/>
              <a:t>% - </a:t>
            </a:r>
            <a:r>
              <a:rPr lang="ru-RU" sz="2000" dirty="0" smtClean="0"/>
              <a:t> </a:t>
            </a:r>
            <a:r>
              <a:rPr lang="ru-RU" sz="2000" dirty="0" smtClean="0"/>
              <a:t>состоит из карбоната кальция (</a:t>
            </a:r>
            <a:r>
              <a:rPr lang="ru-RU" sz="2000" dirty="0" smtClean="0"/>
              <a:t>известняка)</a:t>
            </a:r>
          </a:p>
          <a:p>
            <a:r>
              <a:rPr lang="ru-RU" sz="2000" dirty="0" smtClean="0"/>
              <a:t>и  на </a:t>
            </a:r>
            <a:r>
              <a:rPr lang="ru-RU" sz="2000" b="1" dirty="0" smtClean="0"/>
              <a:t>20-30% </a:t>
            </a:r>
            <a:r>
              <a:rPr lang="ru-RU" sz="2000" dirty="0" smtClean="0"/>
              <a:t>— из первичного или вторичного поливинилхлорида </a:t>
            </a:r>
            <a:endParaRPr lang="ru-RU" sz="2000" dirty="0" smtClean="0"/>
          </a:p>
          <a:p>
            <a:r>
              <a:rPr lang="ru-RU" sz="2000" b="1" dirty="0" smtClean="0"/>
              <a:t>с </a:t>
            </a:r>
            <a:r>
              <a:rPr lang="ru-RU" sz="2000" b="1" dirty="0" smtClean="0"/>
              <a:t>добавлением кварцевого песка. </a:t>
            </a:r>
            <a:endParaRPr lang="ru-RU" sz="2000" b="1" dirty="0" smtClean="0"/>
          </a:p>
          <a:p>
            <a:endParaRPr lang="ru-RU" sz="2000" dirty="0" smtClean="0"/>
          </a:p>
          <a:p>
            <a:r>
              <a:rPr lang="ru-RU" sz="2000" dirty="0" smtClean="0"/>
              <a:t>Монолитная </a:t>
            </a:r>
            <a:r>
              <a:rPr lang="ru-RU" sz="2000" dirty="0" smtClean="0"/>
              <a:t>основа </a:t>
            </a:r>
            <a:r>
              <a:rPr lang="ru-RU" sz="2000" dirty="0" smtClean="0"/>
              <a:t>имеет: плотность </a:t>
            </a:r>
            <a:r>
              <a:rPr lang="ru-RU" sz="2000" dirty="0" smtClean="0"/>
              <a:t>керамогранита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b="1" dirty="0" smtClean="0"/>
              <a:t>в среднем 2000 кг/м3</a:t>
            </a:r>
            <a:r>
              <a:rPr lang="ru-RU" sz="2000" dirty="0" smtClean="0"/>
              <a:t>), </a:t>
            </a:r>
            <a:r>
              <a:rPr lang="ru-RU" sz="2000" dirty="0" err="1" smtClean="0"/>
              <a:t>ударопрочность</a:t>
            </a:r>
            <a:r>
              <a:rPr lang="ru-RU" sz="2000" dirty="0" smtClean="0"/>
              <a:t>  </a:t>
            </a:r>
            <a:r>
              <a:rPr lang="ru-RU" sz="2000" dirty="0" err="1" smtClean="0"/>
              <a:t>кварцвиниловой</a:t>
            </a:r>
            <a:r>
              <a:rPr lang="ru-RU" sz="2000" dirty="0" smtClean="0"/>
              <a:t> плитки.</a:t>
            </a:r>
          </a:p>
          <a:p>
            <a:endParaRPr lang="ru-RU" sz="2000" dirty="0" smtClean="0"/>
          </a:p>
          <a:p>
            <a:r>
              <a:rPr lang="ru-RU" sz="2000" dirty="0" smtClean="0"/>
              <a:t>Важно</a:t>
            </a:r>
            <a:r>
              <a:rPr lang="ru-RU" sz="2000" dirty="0" smtClean="0"/>
              <a:t>, что замковые соединения </a:t>
            </a:r>
            <a:r>
              <a:rPr lang="ru-RU" sz="2000" dirty="0" smtClean="0"/>
              <a:t>нарезаются </a:t>
            </a:r>
            <a:r>
              <a:rPr lang="ru-RU" sz="2000" b="1" dirty="0" smtClean="0"/>
              <a:t>непосредственно </a:t>
            </a:r>
          </a:p>
          <a:p>
            <a:r>
              <a:rPr lang="ru-RU" sz="2000" b="1" dirty="0" smtClean="0"/>
              <a:t>на </a:t>
            </a:r>
            <a:r>
              <a:rPr lang="ru-RU" sz="2000" b="1" dirty="0" smtClean="0"/>
              <a:t>минеральной плите</a:t>
            </a:r>
            <a:r>
              <a:rPr lang="ru-RU" sz="2000" dirty="0" smtClean="0"/>
              <a:t>, </a:t>
            </a:r>
            <a:r>
              <a:rPr lang="ru-RU" sz="2000" dirty="0" smtClean="0"/>
              <a:t>т.е. замок является </a:t>
            </a:r>
            <a:r>
              <a:rPr lang="ru-RU" sz="2000" dirty="0" smtClean="0"/>
              <a:t>ее продолжением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Благодаря </a:t>
            </a:r>
            <a:r>
              <a:rPr lang="ru-RU" sz="2000" dirty="0" smtClean="0"/>
              <a:t>этому стыки герметичные и очень прочные на разрыв. </a:t>
            </a:r>
            <a:endParaRPr lang="ru-RU" sz="2000" dirty="0" smtClean="0"/>
          </a:p>
          <a:p>
            <a:r>
              <a:rPr lang="ru-RU" sz="2000" dirty="0" smtClean="0"/>
              <a:t>Кроме </a:t>
            </a:r>
            <a:r>
              <a:rPr lang="ru-RU" sz="2000" dirty="0" smtClean="0"/>
              <a:t>того, даже если при укладке случится так, что отломится часть </a:t>
            </a:r>
            <a:r>
              <a:rPr lang="ru-RU" sz="2000" dirty="0" smtClean="0"/>
              <a:t>замка, например, повредится  </a:t>
            </a:r>
            <a:r>
              <a:rPr lang="ru-RU" sz="2000" dirty="0" smtClean="0"/>
              <a:t>(до 50</a:t>
            </a:r>
            <a:r>
              <a:rPr lang="ru-RU" sz="2000" dirty="0" smtClean="0"/>
              <a:t>% замка)  -  </a:t>
            </a:r>
            <a:r>
              <a:rPr lang="ru-RU" sz="2000" dirty="0" smtClean="0"/>
              <a:t>это не снизит прочность соединений</a:t>
            </a:r>
            <a:r>
              <a:rPr lang="ru-RU" sz="2000" dirty="0" smtClean="0"/>
              <a:t>!</a:t>
            </a:r>
            <a:endParaRPr lang="ru-RU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1" y="2204864"/>
            <a:ext cx="835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FFFF00"/>
                </a:solidFill>
              </a:rPr>
              <a:t>О минеральной основе </a:t>
            </a:r>
            <a:r>
              <a:rPr lang="ru-RU" sz="2500" dirty="0" smtClean="0">
                <a:solidFill>
                  <a:srgbClr val="FFFF00"/>
                </a:solidFill>
              </a:rPr>
              <a:t>SPC</a:t>
            </a:r>
            <a:endParaRPr lang="en-US" sz="25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Минеральная плита SP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5328592" cy="38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Преимущества: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100% водостойкость</a:t>
            </a:r>
            <a:r>
              <a:rPr lang="ru-RU" sz="2000" b="1" dirty="0" smtClean="0"/>
              <a:t>.</a:t>
            </a:r>
            <a:r>
              <a:rPr lang="ru-RU" sz="2000" dirty="0" smtClean="0"/>
              <a:t> </a:t>
            </a:r>
            <a:endParaRPr lang="ru-RU" sz="2000" dirty="0" smtClean="0"/>
          </a:p>
          <a:p>
            <a:r>
              <a:rPr lang="ru-RU" sz="2000" dirty="0" smtClean="0"/>
              <a:t>SPC </a:t>
            </a:r>
            <a:r>
              <a:rPr lang="ru-RU" sz="2000" dirty="0" smtClean="0"/>
              <a:t>покрытия не содержат </a:t>
            </a:r>
            <a:endParaRPr lang="ru-RU" sz="2000" dirty="0" smtClean="0"/>
          </a:p>
          <a:p>
            <a:r>
              <a:rPr lang="ru-RU" sz="2000" dirty="0" smtClean="0"/>
              <a:t>гигроскопичных </a:t>
            </a:r>
          </a:p>
          <a:p>
            <a:r>
              <a:rPr lang="ru-RU" sz="2000" dirty="0" smtClean="0"/>
              <a:t>компонентов</a:t>
            </a:r>
            <a:r>
              <a:rPr lang="ru-RU" sz="2000" dirty="0" smtClean="0"/>
              <a:t>: пол сохраняет </a:t>
            </a:r>
            <a:endParaRPr lang="ru-RU" sz="2000" dirty="0" smtClean="0"/>
          </a:p>
          <a:p>
            <a:r>
              <a:rPr lang="ru-RU" sz="2000" dirty="0" smtClean="0"/>
              <a:t>стабильность </a:t>
            </a:r>
            <a:r>
              <a:rPr lang="ru-RU" sz="2000" dirty="0" smtClean="0"/>
              <a:t>при перепадах температуры и влажности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err="1" smtClean="0">
                <a:solidFill>
                  <a:srgbClr val="FFFF00"/>
                </a:solidFill>
              </a:rPr>
              <a:t>Экологичность</a:t>
            </a:r>
            <a:r>
              <a:rPr lang="ru-RU" sz="2000" b="1" dirty="0" smtClean="0"/>
              <a:t>.</a:t>
            </a:r>
            <a:r>
              <a:rPr lang="ru-RU" sz="2000" dirty="0" smtClean="0"/>
              <a:t> Предельно простой состав — минерал + ПВХ — обеспечивает безвредность напольного </a:t>
            </a:r>
            <a:r>
              <a:rPr lang="ru-RU" sz="2000" dirty="0" smtClean="0"/>
              <a:t>покрытия.</a:t>
            </a:r>
          </a:p>
          <a:p>
            <a:endParaRPr lang="ru-RU" sz="2000" dirty="0" smtClean="0"/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Упрощенная укладка.</a:t>
            </a:r>
            <a:r>
              <a:rPr lang="ru-RU" sz="2000" dirty="0" smtClean="0"/>
              <a:t> Твердая плита с </a:t>
            </a:r>
            <a:r>
              <a:rPr lang="ru-RU" sz="2000" dirty="0" err="1" smtClean="0"/>
              <a:t>click</a:t>
            </a:r>
            <a:r>
              <a:rPr lang="ru-RU" sz="2000" dirty="0" smtClean="0"/>
              <a:t> замками предполагает </a:t>
            </a:r>
            <a:r>
              <a:rPr lang="ru-RU" sz="2000" dirty="0" err="1" smtClean="0"/>
              <a:t>бесклеевой</a:t>
            </a:r>
            <a:r>
              <a:rPr lang="ru-RU" sz="2000" dirty="0" smtClean="0"/>
              <a:t> монтаж, увеличивает допуски по неровностям для основания (до 2 мм на 2 п. м). </a:t>
            </a:r>
            <a:r>
              <a:rPr lang="ru-RU" sz="2000" dirty="0" smtClean="0"/>
              <a:t>Можно </a:t>
            </a:r>
            <a:r>
              <a:rPr lang="ru-RU" sz="2000" dirty="0" smtClean="0"/>
              <a:t>укладывать на любые стабильные, прочные и сухие поверхности (в том числе — на старый пол</a:t>
            </a:r>
            <a:r>
              <a:rPr lang="ru-RU" sz="2000" dirty="0" smtClean="0"/>
              <a:t>).</a:t>
            </a:r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877989" cy="15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1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Преимущества: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Укладка без разрывов.</a:t>
            </a:r>
            <a:r>
              <a:rPr lang="ru-RU" sz="2000" dirty="0" smtClean="0"/>
              <a:t> Стабильность SPC </a:t>
            </a:r>
            <a:r>
              <a:rPr lang="ru-RU" sz="2000" dirty="0" err="1" smtClean="0"/>
              <a:t>ламината</a:t>
            </a:r>
            <a:r>
              <a:rPr lang="ru-RU" sz="2000" dirty="0" smtClean="0"/>
              <a:t> допускает </a:t>
            </a:r>
            <a:r>
              <a:rPr lang="ru-RU" sz="2000" dirty="0" smtClean="0"/>
              <a:t>    укладку </a:t>
            </a:r>
            <a:r>
              <a:rPr lang="ru-RU" sz="2000" dirty="0" smtClean="0"/>
              <a:t>на площади до 650 м2 без разрывов как единое полотно.</a:t>
            </a:r>
          </a:p>
          <a:p>
            <a:endParaRPr lang="ru-RU" sz="2000" dirty="0" smtClean="0"/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Максимальная износостойкость.</a:t>
            </a:r>
            <a:r>
              <a:rPr lang="ru-RU" sz="2000" dirty="0" smtClean="0"/>
              <a:t> </a:t>
            </a:r>
            <a:r>
              <a:rPr lang="ru-RU" sz="2000" dirty="0" smtClean="0"/>
              <a:t>SPC </a:t>
            </a:r>
            <a:r>
              <a:rPr lang="ru-RU" sz="2000" dirty="0" smtClean="0"/>
              <a:t>заявляют максимальный </a:t>
            </a:r>
            <a:endParaRPr lang="ru-RU" sz="2000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      43 </a:t>
            </a:r>
            <a:r>
              <a:rPr lang="ru-RU" sz="2000" dirty="0" smtClean="0">
                <a:solidFill>
                  <a:srgbClr val="FFFF00"/>
                </a:solidFill>
              </a:rPr>
              <a:t>класс </a:t>
            </a:r>
            <a:r>
              <a:rPr lang="ru-RU" sz="2000" dirty="0" smtClean="0"/>
              <a:t>с защитным слоем толщиной </a:t>
            </a:r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0,5 мм.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/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Совместимость с теплым полом.</a:t>
            </a:r>
            <a:r>
              <a:rPr lang="ru-RU" sz="2000" dirty="0" smtClean="0"/>
              <a:t> Можно выбрать любую систему обогрева: кабельный, электрический, инфракрасный теплый пол. Благодаря минимальному коэффициенту термического расширения для SPC , допуск по нагреву поверхности: 28°С</a:t>
            </a:r>
          </a:p>
          <a:p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92888" cy="18002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 </a:t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</a:t>
            </a:r>
            <a:r>
              <a:rPr lang="ru-RU" sz="3900" dirty="0" smtClean="0">
                <a:solidFill>
                  <a:srgbClr val="FFFF00"/>
                </a:solidFill>
              </a:rPr>
              <a:t>ЛАМИНАТ </a:t>
            </a:r>
            <a:r>
              <a:rPr lang="en-US" sz="3900" dirty="0" smtClean="0">
                <a:solidFill>
                  <a:srgbClr val="FFFF00"/>
                </a:solidFill>
              </a:rPr>
              <a:t>SPC </a:t>
            </a:r>
            <a:r>
              <a:rPr lang="ru-RU" sz="3900" dirty="0" smtClean="0">
                <a:solidFill>
                  <a:srgbClr val="FFFF00"/>
                </a:solidFill>
              </a:rPr>
              <a:t/>
            </a:r>
            <a:br>
              <a:rPr lang="ru-RU" sz="39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3" name="Рисунок 2" descr="https://polov.ru/images/product_images/popup_images/8771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688632" cy="41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92888" cy="108012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ARCTILE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900" dirty="0" smtClean="0">
                <a:solidFill>
                  <a:srgbClr val="FFFF00"/>
                </a:solidFill>
              </a:rPr>
              <a:t>КВАРЦ-ВИНИЛОВЫЙ ЛАМИНАТ </a:t>
            </a:r>
            <a:r>
              <a:rPr lang="en-US" sz="3900" dirty="0" smtClean="0">
                <a:solidFill>
                  <a:srgbClr val="FFFF00"/>
                </a:solidFill>
              </a:rPr>
              <a:t>SPC</a:t>
            </a:r>
            <a:r>
              <a:rPr lang="en-US" sz="3300" dirty="0" smtClean="0">
                <a:solidFill>
                  <a:srgbClr val="FFFF00"/>
                </a:solidFill>
              </a:rPr>
              <a:t/>
            </a:r>
            <a:br>
              <a:rPr lang="en-US" sz="3300" dirty="0" smtClean="0">
                <a:solidFill>
                  <a:srgbClr val="FFFF00"/>
                </a:solidFill>
              </a:rPr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88841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Преимущества: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Огнестойкость.</a:t>
            </a:r>
            <a:r>
              <a:rPr lang="ru-RU" sz="2000" dirty="0" smtClean="0"/>
              <a:t> Согласно лабораторным испытаниям минеральный пол не поддерживает горение и ничего вредоносного не выделяет в атмосферу.</a:t>
            </a:r>
          </a:p>
          <a:p>
            <a:endParaRPr lang="ru-RU" sz="2000" dirty="0" smtClean="0"/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Защита от обесцвечивания.</a:t>
            </a:r>
            <a:r>
              <a:rPr lang="ru-RU" sz="2000" dirty="0" smtClean="0"/>
              <a:t> Покрытие практически не выгорает под воздействием ультрафиолета. 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b="1" dirty="0" smtClean="0"/>
              <a:t>► </a:t>
            </a:r>
            <a:r>
              <a:rPr lang="ru-RU" sz="2000" b="1" dirty="0" smtClean="0">
                <a:solidFill>
                  <a:srgbClr val="FFFF00"/>
                </a:solidFill>
              </a:rPr>
              <a:t>Долговечность.</a:t>
            </a:r>
            <a:r>
              <a:rPr lang="ru-RU" sz="2000" dirty="0" smtClean="0"/>
              <a:t> </a:t>
            </a:r>
            <a:r>
              <a:rPr lang="ru-RU" sz="2000" dirty="0" smtClean="0"/>
              <a:t>Минеральный </a:t>
            </a:r>
            <a:r>
              <a:rPr lang="en-US" sz="2000" dirty="0" smtClean="0"/>
              <a:t>SPC </a:t>
            </a:r>
            <a:r>
              <a:rPr lang="ru-RU" sz="2000" dirty="0" smtClean="0"/>
              <a:t> </a:t>
            </a:r>
            <a:r>
              <a:rPr lang="ru-RU" sz="2000" dirty="0" smtClean="0"/>
              <a:t>пол прослужит </a:t>
            </a:r>
            <a:r>
              <a:rPr lang="ru-RU" sz="2000" dirty="0" smtClean="0"/>
              <a:t>20-30 </a:t>
            </a:r>
            <a:r>
              <a:rPr lang="ru-RU" sz="2000" dirty="0" smtClean="0"/>
              <a:t>лет без проблем: производители заявляют именно такую гарантию на напольные покрытия</a:t>
            </a:r>
            <a:r>
              <a:rPr lang="ru-RU" sz="2000" dirty="0" smtClean="0"/>
              <a:t>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18" y="1"/>
            <a:ext cx="126578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216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ARCTILE SPC Влагостойкое напольное покрытие       СОВРЕМЕННОЕ И СТИЛЬНОЕ ИНТЕРЬЕРНОЕ РЕШЕНИЕ  ДЛЯ ОФИСА И ДОМА             </vt:lpstr>
      <vt:lpstr>ARCTILE КВАРЦ-ВИНИЛОВЫЙ ЛАМИНАТ SPC                </vt:lpstr>
      <vt:lpstr>ARCTILE КВАРЦ-ВИНИЛОВЫЙ ЛАМИНАТ SPC                </vt:lpstr>
      <vt:lpstr>ARCTILE КВАРЦ-ВИНИЛОВЫЙ ЛАМИНАТ SPC                </vt:lpstr>
      <vt:lpstr>ARCTILE КВАРЦ-ВИНИЛОВЫЙ ЛАМИНАТ SPC                </vt:lpstr>
      <vt:lpstr>ARCTILE КВАРЦ-ВИНИЛОВЫЙ ЛАМИНАТ SPC                </vt:lpstr>
      <vt:lpstr>ARCTILE КВАРЦ-ВИНИЛОВЫЙ ЛАМИНАТ SPC                </vt:lpstr>
      <vt:lpstr>ARCTILE  КВАРЦ-ВИНИЛОВЫЙ ЛАМИНАТ SPC                                                  </vt:lpstr>
      <vt:lpstr>ARCTILE КВАРЦ-ВИНИЛОВЫЙ ЛАМИНАТ SPC                </vt:lpstr>
      <vt:lpstr>ARCTILE КВАРЦ-ВИНИЛОВЫЙ ЛАМИНАТ SPC                </vt:lpstr>
      <vt:lpstr>ARCTILE КВАРЦ-ВИНИЛОВЫЙ ЛАМИНАТ SPC            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Влагостойкие напольные покрытия</dc:title>
  <dc:creator>zancharova</dc:creator>
  <cp:lastModifiedBy>zancharova</cp:lastModifiedBy>
  <cp:revision>55</cp:revision>
  <dcterms:created xsi:type="dcterms:W3CDTF">2019-10-30T10:58:22Z</dcterms:created>
  <dcterms:modified xsi:type="dcterms:W3CDTF">2019-11-27T06:34:02Z</dcterms:modified>
</cp:coreProperties>
</file>